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Unbounded"/>
      <p:regular r:id="rId15"/>
    </p:embeddedFont>
    <p:embeddedFont>
      <p:font typeface="Unbounded"/>
      <p:regular r:id="rId16"/>
    </p:embeddedFont>
    <p:embeddedFont>
      <p:font typeface="Cabin"/>
      <p:regular r:id="rId17"/>
    </p:embeddedFont>
    <p:embeddedFont>
      <p:font typeface="Cabin"/>
      <p:regular r:id="rId18"/>
    </p:embeddedFont>
    <p:embeddedFont>
      <p:font typeface="Cabin"/>
      <p:regular r:id="rId19"/>
    </p:embeddedFont>
    <p:embeddedFont>
      <p:font typeface="Cabin"/>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355169"/>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React App Development Update</a:t>
            </a:r>
            <a:endParaRPr lang="en-US" sz="4400" dirty="0"/>
          </a:p>
        </p:txBody>
      </p:sp>
      <p:sp>
        <p:nvSpPr>
          <p:cNvPr id="4" name="Text 1"/>
          <p:cNvSpPr/>
          <p:nvPr/>
        </p:nvSpPr>
        <p:spPr>
          <a:xfrm>
            <a:off x="837724" y="3122176"/>
            <a:ext cx="7468553" cy="3064193"/>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Good morning, everyone. Today, I’ll be presenting the progress we’ve made on our project: a React-based application with a backend built using Spring Boot and a Postgres database. Our app currently has two main features: secure user authentication and authorization, and a basic task management system. We’re also working on a mobile version specifically designed for managers, which will have limited functionalities for now. I’ll also touch on our plans to add file upload capabilities and other future enhancements.</a:t>
            </a:r>
            <a:endParaRPr lang="en-US" sz="1850" dirty="0"/>
          </a:p>
        </p:txBody>
      </p:sp>
      <p:sp>
        <p:nvSpPr>
          <p:cNvPr id="5" name="Shape 2"/>
          <p:cNvSpPr/>
          <p:nvPr/>
        </p:nvSpPr>
        <p:spPr>
          <a:xfrm>
            <a:off x="837724" y="6473428"/>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45344" y="6481048"/>
            <a:ext cx="367665" cy="367665"/>
          </a:xfrm>
          <a:prstGeom prst="rect">
            <a:avLst/>
          </a:prstGeom>
        </p:spPr>
      </p:pic>
      <p:sp>
        <p:nvSpPr>
          <p:cNvPr id="7" name="Text 3"/>
          <p:cNvSpPr/>
          <p:nvPr/>
        </p:nvSpPr>
        <p:spPr>
          <a:xfrm>
            <a:off x="1340287" y="6455569"/>
            <a:ext cx="2821662"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by Andra-Maria Mihut</a:t>
            </a:r>
            <a:endParaRPr lang="en-US" sz="2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942267"/>
            <a:ext cx="12954952"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Feature 1: Secure Authentication and Authorization</a:t>
            </a:r>
            <a:endParaRPr lang="en-US" sz="4400" dirty="0"/>
          </a:p>
        </p:txBody>
      </p:sp>
      <p:sp>
        <p:nvSpPr>
          <p:cNvPr id="3" name="Text 1"/>
          <p:cNvSpPr/>
          <p:nvPr/>
        </p:nvSpPr>
        <p:spPr>
          <a:xfrm>
            <a:off x="837724" y="3948589"/>
            <a:ext cx="3398401"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JWT Authentication</a:t>
            </a:r>
            <a:endParaRPr lang="en-US" sz="2200" dirty="0"/>
          </a:p>
        </p:txBody>
      </p:sp>
      <p:sp>
        <p:nvSpPr>
          <p:cNvPr id="4" name="Text 2"/>
          <p:cNvSpPr/>
          <p:nvPr/>
        </p:nvSpPr>
        <p:spPr>
          <a:xfrm>
            <a:off x="837724" y="453985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When a user logs in, the backend validates their credentials and generates a JWT that contains their user information and roles. The JWT is sent to the client and stored (in localStorage or cookies).</a:t>
            </a:r>
            <a:endParaRPr lang="en-US" sz="1850" dirty="0"/>
          </a:p>
        </p:txBody>
      </p:sp>
      <p:sp>
        <p:nvSpPr>
          <p:cNvPr id="5" name="Text 3"/>
          <p:cNvSpPr/>
          <p:nvPr/>
        </p:nvSpPr>
        <p:spPr>
          <a:xfrm>
            <a:off x="7614761" y="3948589"/>
            <a:ext cx="3184803"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Role-Based Access</a:t>
            </a:r>
            <a:endParaRPr lang="en-US" sz="2200" dirty="0"/>
          </a:p>
        </p:txBody>
      </p:sp>
      <p:sp>
        <p:nvSpPr>
          <p:cNvPr id="6" name="Text 4"/>
          <p:cNvSpPr/>
          <p:nvPr/>
        </p:nvSpPr>
        <p:spPr>
          <a:xfrm>
            <a:off x="7614761" y="4539853"/>
            <a:ext cx="6185535"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For subsequent requests, the JWT is included in the authorization header, allowing the backend to validate the user’s identity and permissions securely without querying the database repeatedly.</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006316"/>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Feature 2: Task Management System</a:t>
            </a:r>
            <a:endParaRPr lang="en-US" sz="4400" dirty="0"/>
          </a:p>
        </p:txBody>
      </p:sp>
      <p:sp>
        <p:nvSpPr>
          <p:cNvPr id="4" name="Shape 1"/>
          <p:cNvSpPr/>
          <p:nvPr/>
        </p:nvSpPr>
        <p:spPr>
          <a:xfrm>
            <a:off x="6324124" y="3042523"/>
            <a:ext cx="418862" cy="418862"/>
          </a:xfrm>
          <a:prstGeom prst="roundRect">
            <a:avLst>
              <a:gd name="adj" fmla="val 8573"/>
            </a:avLst>
          </a:prstGeom>
          <a:solidFill>
            <a:srgbClr val="304755"/>
          </a:solidFill>
          <a:ln/>
        </p:spPr>
      </p:sp>
      <p:sp>
        <p:nvSpPr>
          <p:cNvPr id="5" name="Text 2"/>
          <p:cNvSpPr/>
          <p:nvPr/>
        </p:nvSpPr>
        <p:spPr>
          <a:xfrm>
            <a:off x="6982301" y="304252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Task Retrieval</a:t>
            </a:r>
            <a:endParaRPr lang="en-US" sz="2200" dirty="0"/>
          </a:p>
        </p:txBody>
      </p:sp>
      <p:sp>
        <p:nvSpPr>
          <p:cNvPr id="6" name="Text 3"/>
          <p:cNvSpPr/>
          <p:nvPr/>
        </p:nvSpPr>
        <p:spPr>
          <a:xfrm>
            <a:off x="6982301" y="3538061"/>
            <a:ext cx="2956441" cy="1915120"/>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The backend uses Spring Data JPA to interact with the Postgres database and has an endpoint (GET /tasks) to fetch all tasks.</a:t>
            </a:r>
            <a:endParaRPr lang="en-US" sz="1850" dirty="0"/>
          </a:p>
        </p:txBody>
      </p:sp>
      <p:sp>
        <p:nvSpPr>
          <p:cNvPr id="7" name="Shape 4"/>
          <p:cNvSpPr/>
          <p:nvPr/>
        </p:nvSpPr>
        <p:spPr>
          <a:xfrm>
            <a:off x="10178058" y="3042523"/>
            <a:ext cx="418862" cy="418862"/>
          </a:xfrm>
          <a:prstGeom prst="roundRect">
            <a:avLst>
              <a:gd name="adj" fmla="val 8573"/>
            </a:avLst>
          </a:prstGeom>
          <a:solidFill>
            <a:srgbClr val="304755"/>
          </a:solidFill>
          <a:ln/>
        </p:spPr>
      </p:sp>
      <p:sp>
        <p:nvSpPr>
          <p:cNvPr id="8" name="Text 5"/>
          <p:cNvSpPr/>
          <p:nvPr/>
        </p:nvSpPr>
        <p:spPr>
          <a:xfrm>
            <a:off x="10836235" y="3042523"/>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Task Creation</a:t>
            </a:r>
            <a:endParaRPr lang="en-US" sz="2200" dirty="0"/>
          </a:p>
        </p:txBody>
      </p:sp>
      <p:sp>
        <p:nvSpPr>
          <p:cNvPr id="9" name="Text 6"/>
          <p:cNvSpPr/>
          <p:nvPr/>
        </p:nvSpPr>
        <p:spPr>
          <a:xfrm>
            <a:off x="10836235" y="3538061"/>
            <a:ext cx="2956441"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Another endpoint (POST /tasks) allows new tasks to be added.</a:t>
            </a:r>
            <a:endParaRPr lang="en-US" sz="1850" dirty="0"/>
          </a:p>
        </p:txBody>
      </p:sp>
      <p:sp>
        <p:nvSpPr>
          <p:cNvPr id="10" name="Shape 7"/>
          <p:cNvSpPr/>
          <p:nvPr/>
        </p:nvSpPr>
        <p:spPr>
          <a:xfrm>
            <a:off x="6324124" y="5961698"/>
            <a:ext cx="418862" cy="418862"/>
          </a:xfrm>
          <a:prstGeom prst="roundRect">
            <a:avLst>
              <a:gd name="adj" fmla="val 8573"/>
            </a:avLst>
          </a:prstGeom>
          <a:solidFill>
            <a:srgbClr val="304755"/>
          </a:solidFill>
          <a:ln/>
        </p:spPr>
      </p:sp>
      <p:sp>
        <p:nvSpPr>
          <p:cNvPr id="11" name="Text 8"/>
          <p:cNvSpPr/>
          <p:nvPr/>
        </p:nvSpPr>
        <p:spPr>
          <a:xfrm>
            <a:off x="6982301" y="5961698"/>
            <a:ext cx="3475553"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Frontend Interaction</a:t>
            </a:r>
            <a:endParaRPr lang="en-US" sz="2200" dirty="0"/>
          </a:p>
        </p:txBody>
      </p:sp>
      <p:sp>
        <p:nvSpPr>
          <p:cNvPr id="12" name="Text 9"/>
          <p:cNvSpPr/>
          <p:nvPr/>
        </p:nvSpPr>
        <p:spPr>
          <a:xfrm>
            <a:off x="6982301" y="6457236"/>
            <a:ext cx="6810375"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In React, tasks are displayed in a list fetched from the backend, and a form component handles task creation.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92160"/>
          </a:xfrm>
          <a:prstGeom prst="rect">
            <a:avLst/>
          </a:prstGeom>
        </p:spPr>
      </p:pic>
      <p:sp>
        <p:nvSpPr>
          <p:cNvPr id="3" name="Text 0"/>
          <p:cNvSpPr/>
          <p:nvPr/>
        </p:nvSpPr>
        <p:spPr>
          <a:xfrm>
            <a:off x="837724" y="4029670"/>
            <a:ext cx="6930985"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Mobile App Progress</a:t>
            </a:r>
            <a:endParaRPr lang="en-US" sz="4400" dirty="0"/>
          </a:p>
        </p:txBody>
      </p:sp>
      <p:pic>
        <p:nvPicPr>
          <p:cNvPr id="4" name="Image 1" descr="preencoded.png">    </p:cNvPr>
          <p:cNvPicPr>
            <a:picLocks noChangeAspect="1"/>
          </p:cNvPicPr>
          <p:nvPr/>
        </p:nvPicPr>
        <p:blipFill>
          <a:blip r:embed="rId2"/>
          <a:stretch>
            <a:fillRect/>
          </a:stretch>
        </p:blipFill>
        <p:spPr>
          <a:xfrm>
            <a:off x="837724" y="5092660"/>
            <a:ext cx="598408" cy="598408"/>
          </a:xfrm>
          <a:prstGeom prst="rect">
            <a:avLst/>
          </a:prstGeom>
        </p:spPr>
      </p:pic>
      <p:sp>
        <p:nvSpPr>
          <p:cNvPr id="5" name="Text 1"/>
          <p:cNvSpPr/>
          <p:nvPr/>
        </p:nvSpPr>
        <p:spPr>
          <a:xfrm>
            <a:off x="837724" y="5930384"/>
            <a:ext cx="3074789"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Manager-Focused</a:t>
            </a:r>
            <a:endParaRPr lang="en-US" sz="2200" dirty="0"/>
          </a:p>
        </p:txBody>
      </p:sp>
      <p:sp>
        <p:nvSpPr>
          <p:cNvPr id="6" name="Text 2"/>
          <p:cNvSpPr/>
          <p:nvPr/>
        </p:nvSpPr>
        <p:spPr>
          <a:xfrm>
            <a:off x="837724" y="6425922"/>
            <a:ext cx="6297930"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mobile app is being developed specifically for managers and will have limited functionalities compared to the web app.</a:t>
            </a:r>
            <a:endParaRPr lang="en-US" sz="1850" dirty="0"/>
          </a:p>
        </p:txBody>
      </p:sp>
      <p:pic>
        <p:nvPicPr>
          <p:cNvPr id="7" name="Image 2" descr="preencoded.png">    </p:cNvPr>
          <p:cNvPicPr>
            <a:picLocks noChangeAspect="1"/>
          </p:cNvPicPr>
          <p:nvPr/>
        </p:nvPicPr>
        <p:blipFill>
          <a:blip r:embed="rId3"/>
          <a:stretch>
            <a:fillRect/>
          </a:stretch>
        </p:blipFill>
        <p:spPr>
          <a:xfrm>
            <a:off x="7494627" y="5092660"/>
            <a:ext cx="598408" cy="598408"/>
          </a:xfrm>
          <a:prstGeom prst="rect">
            <a:avLst/>
          </a:prstGeom>
        </p:spPr>
      </p:pic>
      <p:sp>
        <p:nvSpPr>
          <p:cNvPr id="8" name="Text 3"/>
          <p:cNvSpPr/>
          <p:nvPr/>
        </p:nvSpPr>
        <p:spPr>
          <a:xfrm>
            <a:off x="7494627" y="5930384"/>
            <a:ext cx="494311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Cross-Platform Compatibility</a:t>
            </a:r>
            <a:endParaRPr lang="en-US" sz="2200" dirty="0"/>
          </a:p>
        </p:txBody>
      </p:sp>
      <p:sp>
        <p:nvSpPr>
          <p:cNvPr id="9" name="Text 4"/>
          <p:cNvSpPr/>
          <p:nvPr/>
        </p:nvSpPr>
        <p:spPr>
          <a:xfrm>
            <a:off x="7494627" y="6425922"/>
            <a:ext cx="6298049"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Built with React Native, ensuring a seamless user experience for managers.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460063"/>
            <a:ext cx="6458426"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File Upload Feature</a:t>
            </a:r>
            <a:endParaRPr lang="en-US" sz="4400" dirty="0"/>
          </a:p>
        </p:txBody>
      </p:sp>
      <p:pic>
        <p:nvPicPr>
          <p:cNvPr id="4" name="Image 1" descr="preencoded.png">    </p:cNvPr>
          <p:cNvPicPr>
            <a:picLocks noChangeAspect="1"/>
          </p:cNvPicPr>
          <p:nvPr/>
        </p:nvPicPr>
        <p:blipFill>
          <a:blip r:embed="rId2"/>
          <a:stretch>
            <a:fillRect/>
          </a:stretch>
        </p:blipFill>
        <p:spPr>
          <a:xfrm>
            <a:off x="837724" y="2523053"/>
            <a:ext cx="1196816" cy="2123242"/>
          </a:xfrm>
          <a:prstGeom prst="rect">
            <a:avLst/>
          </a:prstGeom>
        </p:spPr>
      </p:pic>
      <p:sp>
        <p:nvSpPr>
          <p:cNvPr id="5" name="Text 1"/>
          <p:cNvSpPr/>
          <p:nvPr/>
        </p:nvSpPr>
        <p:spPr>
          <a:xfrm>
            <a:off x="2393513" y="2762369"/>
            <a:ext cx="342745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Backend Integration</a:t>
            </a:r>
            <a:endParaRPr lang="en-US" sz="2200" dirty="0"/>
          </a:p>
        </p:txBody>
      </p:sp>
      <p:sp>
        <p:nvSpPr>
          <p:cNvPr id="6" name="Text 2"/>
          <p:cNvSpPr/>
          <p:nvPr/>
        </p:nvSpPr>
        <p:spPr>
          <a:xfrm>
            <a:off x="2393513" y="3257907"/>
            <a:ext cx="591276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We’ll set up file storage using options like Amazon S3, Google Cloud Storage, or a local file system integrated with Spring Boot.</a:t>
            </a:r>
            <a:endParaRPr lang="en-US" sz="1850" dirty="0"/>
          </a:p>
        </p:txBody>
      </p:sp>
      <p:pic>
        <p:nvPicPr>
          <p:cNvPr id="7" name="Image 2" descr="preencoded.png">    </p:cNvPr>
          <p:cNvPicPr>
            <a:picLocks noChangeAspect="1"/>
          </p:cNvPicPr>
          <p:nvPr/>
        </p:nvPicPr>
        <p:blipFill>
          <a:blip r:embed="rId3"/>
          <a:stretch>
            <a:fillRect/>
          </a:stretch>
        </p:blipFill>
        <p:spPr>
          <a:xfrm>
            <a:off x="837724" y="4646295"/>
            <a:ext cx="1196816" cy="2123242"/>
          </a:xfrm>
          <a:prstGeom prst="rect">
            <a:avLst/>
          </a:prstGeom>
        </p:spPr>
      </p:pic>
      <p:sp>
        <p:nvSpPr>
          <p:cNvPr id="8" name="Text 3"/>
          <p:cNvSpPr/>
          <p:nvPr/>
        </p:nvSpPr>
        <p:spPr>
          <a:xfrm>
            <a:off x="2393513" y="4885611"/>
            <a:ext cx="4284226"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Frontend Implementation</a:t>
            </a:r>
            <a:endParaRPr lang="en-US" sz="2200" dirty="0"/>
          </a:p>
        </p:txBody>
      </p:sp>
      <p:sp>
        <p:nvSpPr>
          <p:cNvPr id="9" name="Text 4"/>
          <p:cNvSpPr/>
          <p:nvPr/>
        </p:nvSpPr>
        <p:spPr>
          <a:xfrm>
            <a:off x="2393513" y="5381149"/>
            <a:ext cx="591276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React will include a file input component for uploading files, which will be sent to the backend via secure API endpoints.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1141" y="618292"/>
            <a:ext cx="7574518" cy="1318736"/>
          </a:xfrm>
          <a:prstGeom prst="rect">
            <a:avLst/>
          </a:prstGeom>
          <a:noFill/>
          <a:ln/>
        </p:spPr>
        <p:txBody>
          <a:bodyPr wrap="square" lIns="0" tIns="0" rIns="0" bIns="0" rtlCol="0" anchor="t"/>
          <a:lstStyle/>
          <a:p>
            <a:pPr indent="0" marL="0">
              <a:lnSpc>
                <a:spcPts val="5150"/>
              </a:lnSpc>
              <a:buNone/>
            </a:pPr>
            <a:r>
              <a:rPr lang="en-US" sz="4150" dirty="0">
                <a:solidFill>
                  <a:srgbClr val="FFFFFF"/>
                </a:solidFill>
                <a:latin typeface="Unbounded" pitchFamily="34" charset="0"/>
                <a:ea typeface="Unbounded" pitchFamily="34" charset="-122"/>
                <a:cs typeface="Unbounded" pitchFamily="34" charset="-120"/>
              </a:rPr>
              <a:t>DevOps and Automation</a:t>
            </a:r>
            <a:endParaRPr lang="en-US" sz="4150" dirty="0"/>
          </a:p>
        </p:txBody>
      </p:sp>
      <p:sp>
        <p:nvSpPr>
          <p:cNvPr id="4" name="Shape 1"/>
          <p:cNvSpPr/>
          <p:nvPr/>
        </p:nvSpPr>
        <p:spPr>
          <a:xfrm>
            <a:off x="6592133" y="2273260"/>
            <a:ext cx="30480" cy="5337929"/>
          </a:xfrm>
          <a:prstGeom prst="roundRect">
            <a:avLst>
              <a:gd name="adj" fmla="val 110347"/>
            </a:avLst>
          </a:prstGeom>
          <a:solidFill>
            <a:srgbClr val="49606E"/>
          </a:solidFill>
          <a:ln/>
        </p:spPr>
      </p:sp>
      <p:sp>
        <p:nvSpPr>
          <p:cNvPr id="5" name="Shape 2"/>
          <p:cNvSpPr/>
          <p:nvPr/>
        </p:nvSpPr>
        <p:spPr>
          <a:xfrm>
            <a:off x="6829127" y="2762369"/>
            <a:ext cx="784741" cy="30480"/>
          </a:xfrm>
          <a:prstGeom prst="roundRect">
            <a:avLst>
              <a:gd name="adj" fmla="val 110347"/>
            </a:avLst>
          </a:prstGeom>
          <a:solidFill>
            <a:srgbClr val="49606E"/>
          </a:solidFill>
          <a:ln/>
        </p:spPr>
      </p:sp>
      <p:sp>
        <p:nvSpPr>
          <p:cNvPr id="6" name="Shape 3"/>
          <p:cNvSpPr/>
          <p:nvPr/>
        </p:nvSpPr>
        <p:spPr>
          <a:xfrm>
            <a:off x="6355140" y="2525435"/>
            <a:ext cx="504468" cy="504468"/>
          </a:xfrm>
          <a:prstGeom prst="roundRect">
            <a:avLst>
              <a:gd name="adj" fmla="val 6667"/>
            </a:avLst>
          </a:prstGeom>
          <a:solidFill>
            <a:srgbClr val="304755"/>
          </a:solidFill>
          <a:ln/>
        </p:spPr>
      </p:sp>
      <p:sp>
        <p:nvSpPr>
          <p:cNvPr id="7" name="Text 4"/>
          <p:cNvSpPr/>
          <p:nvPr/>
        </p:nvSpPr>
        <p:spPr>
          <a:xfrm>
            <a:off x="6532781" y="2619375"/>
            <a:ext cx="149066" cy="316587"/>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1</a:t>
            </a:r>
            <a:endParaRPr lang="en-US" sz="2450" dirty="0"/>
          </a:p>
        </p:txBody>
      </p:sp>
      <p:sp>
        <p:nvSpPr>
          <p:cNvPr id="8" name="Text 5"/>
          <p:cNvSpPr/>
          <p:nvPr/>
        </p:nvSpPr>
        <p:spPr>
          <a:xfrm>
            <a:off x="7840504" y="2497455"/>
            <a:ext cx="2637830" cy="329803"/>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GitHub Actions</a:t>
            </a:r>
            <a:endParaRPr lang="en-US" sz="2050" dirty="0"/>
          </a:p>
        </p:txBody>
      </p:sp>
      <p:sp>
        <p:nvSpPr>
          <p:cNvPr id="9" name="Text 6"/>
          <p:cNvSpPr/>
          <p:nvPr/>
        </p:nvSpPr>
        <p:spPr>
          <a:xfrm>
            <a:off x="7840504" y="2961680"/>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Runs backend tests whenever code is merged into the main branch.</a:t>
            </a:r>
            <a:endParaRPr lang="en-US" sz="1750" dirty="0"/>
          </a:p>
        </p:txBody>
      </p:sp>
      <p:sp>
        <p:nvSpPr>
          <p:cNvPr id="10" name="Shape 7"/>
          <p:cNvSpPr/>
          <p:nvPr/>
        </p:nvSpPr>
        <p:spPr>
          <a:xfrm>
            <a:off x="6829127" y="4616410"/>
            <a:ext cx="784741" cy="30480"/>
          </a:xfrm>
          <a:prstGeom prst="roundRect">
            <a:avLst>
              <a:gd name="adj" fmla="val 110347"/>
            </a:avLst>
          </a:prstGeom>
          <a:solidFill>
            <a:srgbClr val="49606E"/>
          </a:solidFill>
          <a:ln/>
        </p:spPr>
      </p:sp>
      <p:sp>
        <p:nvSpPr>
          <p:cNvPr id="11" name="Shape 8"/>
          <p:cNvSpPr/>
          <p:nvPr/>
        </p:nvSpPr>
        <p:spPr>
          <a:xfrm>
            <a:off x="6355140" y="4379476"/>
            <a:ext cx="504468" cy="504468"/>
          </a:xfrm>
          <a:prstGeom prst="roundRect">
            <a:avLst>
              <a:gd name="adj" fmla="val 6667"/>
            </a:avLst>
          </a:prstGeom>
          <a:solidFill>
            <a:srgbClr val="304755"/>
          </a:solidFill>
          <a:ln/>
        </p:spPr>
      </p:sp>
      <p:sp>
        <p:nvSpPr>
          <p:cNvPr id="12" name="Text 9"/>
          <p:cNvSpPr/>
          <p:nvPr/>
        </p:nvSpPr>
        <p:spPr>
          <a:xfrm>
            <a:off x="6482417" y="4473416"/>
            <a:ext cx="249793" cy="316587"/>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2</a:t>
            </a:r>
            <a:endParaRPr lang="en-US" sz="2450" dirty="0"/>
          </a:p>
        </p:txBody>
      </p:sp>
      <p:sp>
        <p:nvSpPr>
          <p:cNvPr id="13" name="Text 10"/>
          <p:cNvSpPr/>
          <p:nvPr/>
        </p:nvSpPr>
        <p:spPr>
          <a:xfrm>
            <a:off x="7840504" y="4351496"/>
            <a:ext cx="3995499" cy="329803"/>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Docker Container Update</a:t>
            </a:r>
            <a:endParaRPr lang="en-US" sz="2050" dirty="0"/>
          </a:p>
        </p:txBody>
      </p:sp>
      <p:sp>
        <p:nvSpPr>
          <p:cNvPr id="14" name="Text 11"/>
          <p:cNvSpPr/>
          <p:nvPr/>
        </p:nvSpPr>
        <p:spPr>
          <a:xfrm>
            <a:off x="7840504" y="4815721"/>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If all tests pass, the backend’s Docker container is updated automatically.</a:t>
            </a:r>
            <a:endParaRPr lang="en-US" sz="1750" dirty="0"/>
          </a:p>
        </p:txBody>
      </p:sp>
      <p:sp>
        <p:nvSpPr>
          <p:cNvPr id="15" name="Shape 12"/>
          <p:cNvSpPr/>
          <p:nvPr/>
        </p:nvSpPr>
        <p:spPr>
          <a:xfrm>
            <a:off x="6829127" y="6470452"/>
            <a:ext cx="784741" cy="30480"/>
          </a:xfrm>
          <a:prstGeom prst="roundRect">
            <a:avLst>
              <a:gd name="adj" fmla="val 110347"/>
            </a:avLst>
          </a:prstGeom>
          <a:solidFill>
            <a:srgbClr val="49606E"/>
          </a:solidFill>
          <a:ln/>
        </p:spPr>
      </p:sp>
      <p:sp>
        <p:nvSpPr>
          <p:cNvPr id="16" name="Shape 13"/>
          <p:cNvSpPr/>
          <p:nvPr/>
        </p:nvSpPr>
        <p:spPr>
          <a:xfrm>
            <a:off x="6355140" y="6233517"/>
            <a:ext cx="504468" cy="504468"/>
          </a:xfrm>
          <a:prstGeom prst="roundRect">
            <a:avLst>
              <a:gd name="adj" fmla="val 6667"/>
            </a:avLst>
          </a:prstGeom>
          <a:solidFill>
            <a:srgbClr val="304755"/>
          </a:solidFill>
          <a:ln/>
        </p:spPr>
      </p:sp>
      <p:sp>
        <p:nvSpPr>
          <p:cNvPr id="17" name="Text 14"/>
          <p:cNvSpPr/>
          <p:nvPr/>
        </p:nvSpPr>
        <p:spPr>
          <a:xfrm>
            <a:off x="6480036" y="6327458"/>
            <a:ext cx="254556" cy="316587"/>
          </a:xfrm>
          <a:prstGeom prst="rect">
            <a:avLst/>
          </a:prstGeom>
          <a:noFill/>
          <a:ln/>
        </p:spPr>
        <p:txBody>
          <a:bodyPr wrap="none" lIns="0" tIns="0" rIns="0" bIns="0" rtlCol="0" anchor="t"/>
          <a:lstStyle/>
          <a:p>
            <a:pPr algn="ctr" indent="0" marL="0">
              <a:lnSpc>
                <a:spcPts val="2450"/>
              </a:lnSpc>
              <a:buNone/>
            </a:pPr>
            <a:r>
              <a:rPr lang="en-US" sz="2450" dirty="0">
                <a:solidFill>
                  <a:srgbClr val="CAD6DE"/>
                </a:solidFill>
                <a:latin typeface="Unbounded" pitchFamily="34" charset="0"/>
                <a:ea typeface="Unbounded" pitchFamily="34" charset="-122"/>
                <a:cs typeface="Unbounded" pitchFamily="34" charset="-120"/>
              </a:rPr>
              <a:t>3</a:t>
            </a:r>
            <a:endParaRPr lang="en-US" sz="2450" dirty="0"/>
          </a:p>
        </p:txBody>
      </p:sp>
      <p:sp>
        <p:nvSpPr>
          <p:cNvPr id="18" name="Text 15"/>
          <p:cNvSpPr/>
          <p:nvPr/>
        </p:nvSpPr>
        <p:spPr>
          <a:xfrm>
            <a:off x="7840504" y="6205538"/>
            <a:ext cx="3804285" cy="329803"/>
          </a:xfrm>
          <a:prstGeom prst="rect">
            <a:avLst/>
          </a:prstGeom>
          <a:noFill/>
          <a:ln/>
        </p:spPr>
        <p:txBody>
          <a:bodyPr wrap="none" lIns="0" tIns="0" rIns="0" bIns="0" rtlCol="0" anchor="t"/>
          <a:lstStyle/>
          <a:p>
            <a:pPr algn="l" indent="0" marL="0">
              <a:lnSpc>
                <a:spcPts val="2550"/>
              </a:lnSpc>
              <a:buNone/>
            </a:pPr>
            <a:r>
              <a:rPr lang="en-US" sz="2050" dirty="0">
                <a:solidFill>
                  <a:srgbClr val="CAD6DE"/>
                </a:solidFill>
                <a:latin typeface="Unbounded" pitchFamily="34" charset="0"/>
                <a:ea typeface="Unbounded" pitchFamily="34" charset="-122"/>
                <a:cs typeface="Unbounded" pitchFamily="34" charset="-120"/>
              </a:rPr>
              <a:t>Continuous Deployment</a:t>
            </a:r>
            <a:endParaRPr lang="en-US" sz="2050" dirty="0"/>
          </a:p>
        </p:txBody>
      </p:sp>
      <p:sp>
        <p:nvSpPr>
          <p:cNvPr id="19" name="Text 16"/>
          <p:cNvSpPr/>
          <p:nvPr/>
        </p:nvSpPr>
        <p:spPr>
          <a:xfrm>
            <a:off x="7840504" y="6669762"/>
            <a:ext cx="6005155" cy="717233"/>
          </a:xfrm>
          <a:prstGeom prst="rect">
            <a:avLst/>
          </a:prstGeom>
          <a:noFill/>
          <a:ln/>
        </p:spPr>
        <p:txBody>
          <a:bodyPr wrap="square" lIns="0" tIns="0" rIns="0" bIns="0" rtlCol="0" anchor="t"/>
          <a:lstStyle/>
          <a:p>
            <a:pPr algn="l" indent="0" marL="0">
              <a:lnSpc>
                <a:spcPts val="2800"/>
              </a:lnSpc>
              <a:buNone/>
            </a:pPr>
            <a:r>
              <a:rPr lang="en-US" sz="1750" dirty="0">
                <a:solidFill>
                  <a:srgbClr val="CAD6DE"/>
                </a:solidFill>
                <a:latin typeface="Cabin" pitchFamily="34" charset="0"/>
                <a:ea typeface="Cabin" pitchFamily="34" charset="-122"/>
                <a:cs typeface="Cabin" pitchFamily="34" charset="-120"/>
              </a:rPr>
              <a:t>Ensures the latest version is always live with minimal manual intervention.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164431"/>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Future Plans</a:t>
            </a:r>
            <a:endParaRPr lang="en-US" sz="4400" dirty="0"/>
          </a:p>
        </p:txBody>
      </p:sp>
      <p:sp>
        <p:nvSpPr>
          <p:cNvPr id="4" name="Shape 1"/>
          <p:cNvSpPr/>
          <p:nvPr/>
        </p:nvSpPr>
        <p:spPr>
          <a:xfrm>
            <a:off x="6324124" y="2227421"/>
            <a:ext cx="3614618" cy="2858214"/>
          </a:xfrm>
          <a:prstGeom prst="roundRect">
            <a:avLst>
              <a:gd name="adj" fmla="val 1256"/>
            </a:avLst>
          </a:prstGeom>
          <a:solidFill>
            <a:srgbClr val="304755"/>
          </a:solidFill>
          <a:ln/>
        </p:spPr>
      </p:sp>
      <p:sp>
        <p:nvSpPr>
          <p:cNvPr id="5" name="Text 2"/>
          <p:cNvSpPr/>
          <p:nvPr/>
        </p:nvSpPr>
        <p:spPr>
          <a:xfrm>
            <a:off x="6563439" y="2466737"/>
            <a:ext cx="3135987"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Security Enhancements</a:t>
            </a:r>
            <a:endParaRPr lang="en-US" sz="2200" dirty="0"/>
          </a:p>
        </p:txBody>
      </p:sp>
      <p:sp>
        <p:nvSpPr>
          <p:cNvPr id="6" name="Text 3"/>
          <p:cNvSpPr/>
          <p:nvPr/>
        </p:nvSpPr>
        <p:spPr>
          <a:xfrm>
            <a:off x="6563439" y="3314224"/>
            <a:ext cx="3135987"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Implement refresh tokens to enhance authentication security and user experience.</a:t>
            </a:r>
            <a:endParaRPr lang="en-US" sz="1850" dirty="0"/>
          </a:p>
        </p:txBody>
      </p:sp>
      <p:sp>
        <p:nvSpPr>
          <p:cNvPr id="7" name="Shape 4"/>
          <p:cNvSpPr/>
          <p:nvPr/>
        </p:nvSpPr>
        <p:spPr>
          <a:xfrm>
            <a:off x="10178058" y="2227421"/>
            <a:ext cx="3614618" cy="2858214"/>
          </a:xfrm>
          <a:prstGeom prst="roundRect">
            <a:avLst>
              <a:gd name="adj" fmla="val 1256"/>
            </a:avLst>
          </a:prstGeom>
          <a:solidFill>
            <a:srgbClr val="304755"/>
          </a:solidFill>
          <a:ln/>
        </p:spPr>
      </p:sp>
      <p:sp>
        <p:nvSpPr>
          <p:cNvPr id="8" name="Text 5"/>
          <p:cNvSpPr/>
          <p:nvPr/>
        </p:nvSpPr>
        <p:spPr>
          <a:xfrm>
            <a:off x="10417373" y="2466737"/>
            <a:ext cx="3135987"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UI/UX Improvements</a:t>
            </a:r>
            <a:endParaRPr lang="en-US" sz="2200" dirty="0"/>
          </a:p>
        </p:txBody>
      </p:sp>
      <p:sp>
        <p:nvSpPr>
          <p:cNvPr id="9" name="Text 6"/>
          <p:cNvSpPr/>
          <p:nvPr/>
        </p:nvSpPr>
        <p:spPr>
          <a:xfrm>
            <a:off x="10417373" y="3314224"/>
            <a:ext cx="3135987"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Refine the design for both the web and mobile apps to ensure a more intuitive and visually appealing experience.</a:t>
            </a:r>
            <a:endParaRPr lang="en-US" sz="1850" dirty="0"/>
          </a:p>
        </p:txBody>
      </p:sp>
      <p:sp>
        <p:nvSpPr>
          <p:cNvPr id="10" name="Shape 7"/>
          <p:cNvSpPr/>
          <p:nvPr/>
        </p:nvSpPr>
        <p:spPr>
          <a:xfrm>
            <a:off x="6324124" y="5324951"/>
            <a:ext cx="7468553" cy="1740218"/>
          </a:xfrm>
          <a:prstGeom prst="roundRect">
            <a:avLst>
              <a:gd name="adj" fmla="val 2063"/>
            </a:avLst>
          </a:prstGeom>
          <a:solidFill>
            <a:srgbClr val="304755"/>
          </a:solidFill>
          <a:ln/>
        </p:spPr>
      </p:sp>
      <p:sp>
        <p:nvSpPr>
          <p:cNvPr id="11" name="Text 8"/>
          <p:cNvSpPr/>
          <p:nvPr/>
        </p:nvSpPr>
        <p:spPr>
          <a:xfrm>
            <a:off x="6563439" y="5564267"/>
            <a:ext cx="3424952"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Mobile Development</a:t>
            </a:r>
            <a:endParaRPr lang="en-US" sz="2200" dirty="0"/>
          </a:p>
        </p:txBody>
      </p:sp>
      <p:sp>
        <p:nvSpPr>
          <p:cNvPr id="12" name="Text 9"/>
          <p:cNvSpPr/>
          <p:nvPr/>
        </p:nvSpPr>
        <p:spPr>
          <a:xfrm>
            <a:off x="6563439" y="6059805"/>
            <a:ext cx="6989921"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Implement task management features tailored for managers and optimized designs for better usability on mobile devices.</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434233"/>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Conclusion</a:t>
            </a:r>
            <a:endParaRPr lang="en-US" sz="4400" dirty="0"/>
          </a:p>
        </p:txBody>
      </p:sp>
      <p:sp>
        <p:nvSpPr>
          <p:cNvPr id="4" name="Text 1"/>
          <p:cNvSpPr/>
          <p:nvPr/>
        </p:nvSpPr>
        <p:spPr>
          <a:xfrm>
            <a:off x="837724" y="3497223"/>
            <a:ext cx="7468553" cy="2298144"/>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To summarize, we’ve made significant progress with JWT-based authentication, task management, and an automated deployment pipeline. We’re also developing a mobile app for managers and planning to integrate file upload functionality in the near future. Thank you for your attention. We’d love to hear your feedback or suggestions as we continue to develop and enhance this project!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2024-12-12T09:03:58Z</dcterms:created>
  <dcterms:modified xsi:type="dcterms:W3CDTF">2024-12-12T09:03:58Z</dcterms:modified>
</cp:coreProperties>
</file>